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3"/>
    <p:sldId id="257" r:id="rId4"/>
    <p:sldId id="258" r:id="rId5"/>
    <p:sldId id="259" r:id="rId6"/>
    <p:sldId id="260" r:id="rId7"/>
    <p:sldId id="262" r:id="rId8"/>
    <p:sldId id="263" r:id="rId9"/>
    <p:sldId id="265" r:id="rId10"/>
    <p:sldId id="264" r:id="rId11"/>
    <p:sldId id="266" r:id="rId12"/>
    <p:sldId id="274" r:id="rId13"/>
    <p:sldId id="290" r:id="rId14"/>
    <p:sldId id="267" r:id="rId15"/>
    <p:sldId id="268" r:id="rId16"/>
    <p:sldId id="269" r:id="rId17"/>
    <p:sldId id="270" r:id="rId18"/>
    <p:sldId id="271" r:id="rId19"/>
    <p:sldId id="272" r:id="rId20"/>
    <p:sldId id="27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8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hasCustomPrompt="true"/>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true"/>
          </p:cNvSpPr>
          <p:nvPr>
            <p:ph type="title" hasCustomPrompt="tru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hyperlink" Target="https://vision.princeton.edu/projects/2017/arc/"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ctrTitle"/>
          </p:nvPr>
        </p:nvSpPr>
        <p:spPr/>
        <p:txBody>
          <a:bodyPr/>
          <a:p>
            <a:r>
              <a:rPr lang="zh-CN" altLang="en-US"/>
              <a:t>组会分享</a:t>
            </a:r>
            <a:endParaRPr lang="zh-CN" altLang="en-US"/>
          </a:p>
        </p:txBody>
      </p:sp>
      <p:sp>
        <p:nvSpPr>
          <p:cNvPr id="3" name="副标题 2"/>
          <p:cNvSpPr>
            <a:spLocks noGrp="true"/>
          </p:cNvSpPr>
          <p:nvPr>
            <p:ph type="subTitle" idx="1"/>
          </p:nvPr>
        </p:nvSpPr>
        <p:spPr/>
        <p:txBody>
          <a:bodyPr/>
          <a:p>
            <a:r>
              <a:rPr lang="en-US" altLang="zh-CN"/>
              <a:t>2021-03-15</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sym typeface="+mn-ea"/>
              </a:rPr>
            </a:br>
            <a:br>
              <a:rPr lang="zh-CN" altLang="en-US">
                <a:sym typeface="+mn-ea"/>
              </a:rPr>
            </a:br>
            <a:br>
              <a:rPr lang="zh-CN" altLang="en-US"/>
            </a:br>
            <a:endParaRPr lang="zh-CN" altLang="en-US"/>
          </a:p>
        </p:txBody>
      </p:sp>
      <p:pic>
        <p:nvPicPr>
          <p:cNvPr id="9" name="内容占位符 8" descr="000004-1"/>
          <p:cNvPicPr>
            <a:picLocks noChangeAspect="true"/>
          </p:cNvPicPr>
          <p:nvPr>
            <p:ph idx="1"/>
          </p:nvPr>
        </p:nvPicPr>
        <p:blipFill>
          <a:blip r:embed="rId1"/>
          <a:stretch>
            <a:fillRect/>
          </a:stretch>
        </p:blipFill>
        <p:spPr>
          <a:xfrm>
            <a:off x="4295140" y="1651635"/>
            <a:ext cx="3359878" cy="2520000"/>
          </a:xfrm>
          <a:prstGeom prst="rect">
            <a:avLst/>
          </a:prstGeom>
        </p:spPr>
      </p:pic>
      <p:pic>
        <p:nvPicPr>
          <p:cNvPr id="10" name="图片 9" descr="000124-0"/>
          <p:cNvPicPr>
            <a:picLocks noChangeAspect="true"/>
          </p:cNvPicPr>
          <p:nvPr/>
        </p:nvPicPr>
        <p:blipFill>
          <a:blip r:embed="rId2"/>
          <a:stretch>
            <a:fillRect/>
          </a:stretch>
        </p:blipFill>
        <p:spPr>
          <a:xfrm>
            <a:off x="7654925" y="1651635"/>
            <a:ext cx="3360000" cy="2520000"/>
          </a:xfrm>
          <a:prstGeom prst="rect">
            <a:avLst/>
          </a:prstGeom>
        </p:spPr>
      </p:pic>
      <p:pic>
        <p:nvPicPr>
          <p:cNvPr id="11" name="图片 10" descr="000239-1"/>
          <p:cNvPicPr>
            <a:picLocks noChangeAspect="true"/>
          </p:cNvPicPr>
          <p:nvPr/>
        </p:nvPicPr>
        <p:blipFill>
          <a:blip r:embed="rId3"/>
          <a:stretch>
            <a:fillRect/>
          </a:stretch>
        </p:blipFill>
        <p:spPr>
          <a:xfrm>
            <a:off x="4295140" y="4171950"/>
            <a:ext cx="3360000" cy="2520000"/>
          </a:xfrm>
          <a:prstGeom prst="rect">
            <a:avLst/>
          </a:prstGeom>
        </p:spPr>
      </p:pic>
      <p:pic>
        <p:nvPicPr>
          <p:cNvPr id="12" name="图片 11" descr="000604-1"/>
          <p:cNvPicPr>
            <a:picLocks noChangeAspect="true"/>
          </p:cNvPicPr>
          <p:nvPr/>
        </p:nvPicPr>
        <p:blipFill>
          <a:blip r:embed="rId4"/>
          <a:stretch>
            <a:fillRect/>
          </a:stretch>
        </p:blipFill>
        <p:spPr>
          <a:xfrm>
            <a:off x="943610" y="1651635"/>
            <a:ext cx="3360000" cy="2520000"/>
          </a:xfrm>
          <a:prstGeom prst="rect">
            <a:avLst/>
          </a:prstGeom>
        </p:spPr>
      </p:pic>
      <p:pic>
        <p:nvPicPr>
          <p:cNvPr id="13" name="图片 12" descr="000979-0"/>
          <p:cNvPicPr>
            <a:picLocks noChangeAspect="true"/>
          </p:cNvPicPr>
          <p:nvPr/>
        </p:nvPicPr>
        <p:blipFill>
          <a:blip r:embed="rId5"/>
          <a:stretch>
            <a:fillRect/>
          </a:stretch>
        </p:blipFill>
        <p:spPr>
          <a:xfrm>
            <a:off x="943610" y="4171950"/>
            <a:ext cx="3360000" cy="2520000"/>
          </a:xfrm>
          <a:prstGeom prst="rect">
            <a:avLst/>
          </a:prstGeom>
        </p:spPr>
      </p:pic>
      <p:pic>
        <p:nvPicPr>
          <p:cNvPr id="14" name="图片 13" descr="001224-1"/>
          <p:cNvPicPr>
            <a:picLocks noChangeAspect="true"/>
          </p:cNvPicPr>
          <p:nvPr/>
        </p:nvPicPr>
        <p:blipFill>
          <a:blip r:embed="rId6"/>
          <a:stretch>
            <a:fillRect/>
          </a:stretch>
        </p:blipFill>
        <p:spPr>
          <a:xfrm>
            <a:off x="7654925" y="4171950"/>
            <a:ext cx="3360000" cy="2520000"/>
          </a:xfrm>
          <a:prstGeom prst="rect">
            <a:avLst/>
          </a:prstGeom>
        </p:spPr>
      </p:pic>
      <p:sp>
        <p:nvSpPr>
          <p:cNvPr id="15" name="文本框 14"/>
          <p:cNvSpPr txBox="true"/>
          <p:nvPr/>
        </p:nvSpPr>
        <p:spPr>
          <a:xfrm>
            <a:off x="943610" y="1283335"/>
            <a:ext cx="8743315" cy="368300"/>
          </a:xfrm>
          <a:prstGeom prst="rect">
            <a:avLst/>
          </a:prstGeom>
          <a:noFill/>
        </p:spPr>
        <p:txBody>
          <a:bodyPr wrap="square" rtlCol="0">
            <a:spAutoFit/>
          </a:bodyPr>
          <a:p>
            <a:r>
              <a:rPr lang="zh-CN" altLang="en-US"/>
              <a:t>主干</a:t>
            </a:r>
            <a:r>
              <a:rPr lang="en-US" altLang="zh-CN"/>
              <a:t>resnet50</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endParaRPr lang="zh-CN" altLang="en-US"/>
          </a:p>
        </p:txBody>
      </p:sp>
      <p:sp>
        <p:nvSpPr>
          <p:cNvPr id="9" name="文本框 8"/>
          <p:cNvSpPr txBox="true"/>
          <p:nvPr/>
        </p:nvSpPr>
        <p:spPr>
          <a:xfrm>
            <a:off x="335915" y="1449070"/>
            <a:ext cx="3072765" cy="337185"/>
          </a:xfrm>
          <a:prstGeom prst="rect">
            <a:avLst/>
          </a:prstGeom>
          <a:noFill/>
        </p:spPr>
        <p:txBody>
          <a:bodyPr wrap="square" rtlCol="0">
            <a:spAutoFit/>
          </a:bodyPr>
          <a:p>
            <a:r>
              <a:rPr lang="zh-CN" altLang="en-US" sz="1600"/>
              <a:t>真实场景</a:t>
            </a:r>
            <a:endParaRPr lang="zh-CN" altLang="en-US" sz="1600"/>
          </a:p>
        </p:txBody>
      </p:sp>
      <p:pic>
        <p:nvPicPr>
          <p:cNvPr id="8" name="内容占位符 7" descr="1616566657"/>
          <p:cNvPicPr>
            <a:picLocks noChangeAspect="true"/>
          </p:cNvPicPr>
          <p:nvPr>
            <p:ph idx="1"/>
          </p:nvPr>
        </p:nvPicPr>
        <p:blipFill>
          <a:blip r:embed="rId1"/>
          <a:stretch>
            <a:fillRect/>
          </a:stretch>
        </p:blipFill>
        <p:spPr>
          <a:xfrm>
            <a:off x="1421130" y="1492250"/>
            <a:ext cx="2399912" cy="1800000"/>
          </a:xfrm>
          <a:prstGeom prst="rect">
            <a:avLst/>
          </a:prstGeom>
        </p:spPr>
      </p:pic>
      <p:pic>
        <p:nvPicPr>
          <p:cNvPr id="10" name="图片 9" descr="1616573422"/>
          <p:cNvPicPr>
            <a:picLocks noChangeAspect="true"/>
          </p:cNvPicPr>
          <p:nvPr/>
        </p:nvPicPr>
        <p:blipFill>
          <a:blip r:embed="rId2"/>
          <a:stretch>
            <a:fillRect/>
          </a:stretch>
        </p:blipFill>
        <p:spPr>
          <a:xfrm>
            <a:off x="3931285" y="1492250"/>
            <a:ext cx="2400000" cy="1800000"/>
          </a:xfrm>
          <a:prstGeom prst="rect">
            <a:avLst/>
          </a:prstGeom>
        </p:spPr>
      </p:pic>
      <p:pic>
        <p:nvPicPr>
          <p:cNvPr id="11" name="图片 10" descr="1616575041"/>
          <p:cNvPicPr>
            <a:picLocks noChangeAspect="true"/>
          </p:cNvPicPr>
          <p:nvPr/>
        </p:nvPicPr>
        <p:blipFill>
          <a:blip r:embed="rId3"/>
          <a:stretch>
            <a:fillRect/>
          </a:stretch>
        </p:blipFill>
        <p:spPr>
          <a:xfrm>
            <a:off x="6424295" y="3467735"/>
            <a:ext cx="2400000" cy="1800000"/>
          </a:xfrm>
          <a:prstGeom prst="rect">
            <a:avLst/>
          </a:prstGeom>
        </p:spPr>
      </p:pic>
      <p:pic>
        <p:nvPicPr>
          <p:cNvPr id="12" name="图片 11" descr="1616576283"/>
          <p:cNvPicPr>
            <a:picLocks noChangeAspect="true"/>
          </p:cNvPicPr>
          <p:nvPr/>
        </p:nvPicPr>
        <p:blipFill>
          <a:blip r:embed="rId4"/>
          <a:stretch>
            <a:fillRect/>
          </a:stretch>
        </p:blipFill>
        <p:spPr>
          <a:xfrm>
            <a:off x="8984615" y="3467735"/>
            <a:ext cx="2400000" cy="1800000"/>
          </a:xfrm>
          <a:prstGeom prst="rect">
            <a:avLst/>
          </a:prstGeom>
        </p:spPr>
      </p:pic>
      <p:pic>
        <p:nvPicPr>
          <p:cNvPr id="13" name="图片 12" descr="1616581950"/>
          <p:cNvPicPr>
            <a:picLocks noChangeAspect="true"/>
          </p:cNvPicPr>
          <p:nvPr/>
        </p:nvPicPr>
        <p:blipFill>
          <a:blip r:embed="rId5"/>
          <a:stretch>
            <a:fillRect/>
          </a:stretch>
        </p:blipFill>
        <p:spPr>
          <a:xfrm>
            <a:off x="1420495" y="3467735"/>
            <a:ext cx="2400000" cy="1800000"/>
          </a:xfrm>
          <a:prstGeom prst="rect">
            <a:avLst/>
          </a:prstGeom>
        </p:spPr>
      </p:pic>
      <p:pic>
        <p:nvPicPr>
          <p:cNvPr id="14" name="图片 13" descr="1616584961"/>
          <p:cNvPicPr>
            <a:picLocks noChangeAspect="true"/>
          </p:cNvPicPr>
          <p:nvPr/>
        </p:nvPicPr>
        <p:blipFill>
          <a:blip r:embed="rId6"/>
          <a:stretch>
            <a:fillRect/>
          </a:stretch>
        </p:blipFill>
        <p:spPr>
          <a:xfrm>
            <a:off x="3931285" y="3467735"/>
            <a:ext cx="2400000" cy="1800000"/>
          </a:xfrm>
          <a:prstGeom prst="rect">
            <a:avLst/>
          </a:prstGeom>
        </p:spPr>
      </p:pic>
      <p:pic>
        <p:nvPicPr>
          <p:cNvPr id="15" name="图片 14" descr="1616589582"/>
          <p:cNvPicPr>
            <a:picLocks noChangeAspect="true"/>
          </p:cNvPicPr>
          <p:nvPr/>
        </p:nvPicPr>
        <p:blipFill>
          <a:blip r:embed="rId7"/>
          <a:stretch>
            <a:fillRect/>
          </a:stretch>
        </p:blipFill>
        <p:spPr>
          <a:xfrm>
            <a:off x="8984615" y="1492250"/>
            <a:ext cx="2400000" cy="1800000"/>
          </a:xfrm>
          <a:prstGeom prst="rect">
            <a:avLst/>
          </a:prstGeom>
        </p:spPr>
      </p:pic>
      <p:pic>
        <p:nvPicPr>
          <p:cNvPr id="16" name="图片 15" descr="1616611802"/>
          <p:cNvPicPr>
            <a:picLocks noChangeAspect="true"/>
          </p:cNvPicPr>
          <p:nvPr/>
        </p:nvPicPr>
        <p:blipFill>
          <a:blip r:embed="rId8"/>
          <a:stretch>
            <a:fillRect/>
          </a:stretch>
        </p:blipFill>
        <p:spPr>
          <a:xfrm>
            <a:off x="6424295" y="1492250"/>
            <a:ext cx="2400000" cy="180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场景</a:t>
            </a:r>
            <a:endParaRPr lang="zh-CN" altLang="en-US"/>
          </a:p>
        </p:txBody>
      </p:sp>
      <p:pic>
        <p:nvPicPr>
          <p:cNvPr id="4" name="内容占位符 3" descr="1616566027"/>
          <p:cNvPicPr>
            <a:picLocks noChangeAspect="true"/>
          </p:cNvPicPr>
          <p:nvPr>
            <p:ph idx="1"/>
          </p:nvPr>
        </p:nvPicPr>
        <p:blipFill>
          <a:blip r:embed="rId1"/>
          <a:stretch>
            <a:fillRect/>
          </a:stretch>
        </p:blipFill>
        <p:spPr>
          <a:xfrm>
            <a:off x="1143635" y="3643630"/>
            <a:ext cx="2879895" cy="2160000"/>
          </a:xfrm>
          <a:prstGeom prst="rect">
            <a:avLst/>
          </a:prstGeom>
        </p:spPr>
      </p:pic>
      <p:pic>
        <p:nvPicPr>
          <p:cNvPr id="5" name="图片 4" descr="1616606846"/>
          <p:cNvPicPr>
            <a:picLocks noChangeAspect="true"/>
          </p:cNvPicPr>
          <p:nvPr/>
        </p:nvPicPr>
        <p:blipFill>
          <a:blip r:embed="rId2"/>
          <a:stretch>
            <a:fillRect/>
          </a:stretch>
        </p:blipFill>
        <p:spPr>
          <a:xfrm>
            <a:off x="4191000" y="1209675"/>
            <a:ext cx="2880000" cy="2160000"/>
          </a:xfrm>
          <a:prstGeom prst="rect">
            <a:avLst/>
          </a:prstGeom>
        </p:spPr>
      </p:pic>
      <p:pic>
        <p:nvPicPr>
          <p:cNvPr id="6" name="图片 5" descr="1616553770"/>
          <p:cNvPicPr>
            <a:picLocks noChangeAspect="true"/>
          </p:cNvPicPr>
          <p:nvPr/>
        </p:nvPicPr>
        <p:blipFill>
          <a:blip r:embed="rId3"/>
          <a:stretch>
            <a:fillRect/>
          </a:stretch>
        </p:blipFill>
        <p:spPr>
          <a:xfrm>
            <a:off x="7297420" y="3643630"/>
            <a:ext cx="2880000" cy="2160000"/>
          </a:xfrm>
          <a:prstGeom prst="rect">
            <a:avLst/>
          </a:prstGeom>
        </p:spPr>
      </p:pic>
      <p:pic>
        <p:nvPicPr>
          <p:cNvPr id="7" name="图片 6" descr="1616581542"/>
          <p:cNvPicPr>
            <a:picLocks noChangeAspect="true"/>
          </p:cNvPicPr>
          <p:nvPr/>
        </p:nvPicPr>
        <p:blipFill>
          <a:blip r:embed="rId4"/>
          <a:stretch>
            <a:fillRect/>
          </a:stretch>
        </p:blipFill>
        <p:spPr>
          <a:xfrm>
            <a:off x="1143635" y="1209675"/>
            <a:ext cx="2880000" cy="2160000"/>
          </a:xfrm>
          <a:prstGeom prst="rect">
            <a:avLst/>
          </a:prstGeom>
        </p:spPr>
      </p:pic>
      <p:pic>
        <p:nvPicPr>
          <p:cNvPr id="8" name="图片 7" descr="1616611902"/>
          <p:cNvPicPr>
            <a:picLocks noChangeAspect="true"/>
          </p:cNvPicPr>
          <p:nvPr/>
        </p:nvPicPr>
        <p:blipFill>
          <a:blip r:embed="rId5"/>
          <a:stretch>
            <a:fillRect/>
          </a:stretch>
        </p:blipFill>
        <p:spPr>
          <a:xfrm>
            <a:off x="4191000" y="3643630"/>
            <a:ext cx="2880000" cy="2160000"/>
          </a:xfrm>
          <a:prstGeom prst="rect">
            <a:avLst/>
          </a:prstGeom>
        </p:spPr>
      </p:pic>
      <p:pic>
        <p:nvPicPr>
          <p:cNvPr id="9" name="图片 8" descr="1616614964"/>
          <p:cNvPicPr>
            <a:picLocks noChangeAspect="true"/>
          </p:cNvPicPr>
          <p:nvPr/>
        </p:nvPicPr>
        <p:blipFill>
          <a:blip r:embed="rId6"/>
          <a:stretch>
            <a:fillRect/>
          </a:stretch>
        </p:blipFill>
        <p:spPr>
          <a:xfrm>
            <a:off x="7297420" y="1209675"/>
            <a:ext cx="2880000" cy="216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Depth Image–Based Deep Learning of Grasp</a:t>
            </a:r>
            <a:r>
              <a:rPr lang="en-US" altLang="zh-CN"/>
              <a:t> </a:t>
            </a:r>
            <a:r>
              <a:rPr lang="zh-CN" altLang="en-US"/>
              <a:t>Planning for Textureless Planar-Faced Objects in</a:t>
            </a:r>
            <a:r>
              <a:rPr lang="en-US" altLang="zh-CN"/>
              <a:t> </a:t>
            </a:r>
            <a:r>
              <a:rPr lang="zh-CN" altLang="en-US"/>
              <a:t>Vision-Guided Robotic Bin-Picking</a:t>
            </a:r>
            <a:endParaRPr lang="zh-CN" altLang="en-US"/>
          </a:p>
        </p:txBody>
      </p:sp>
      <p:sp>
        <p:nvSpPr>
          <p:cNvPr id="3" name="内容占位符 2"/>
          <p:cNvSpPr>
            <a:spLocks noGrp="true"/>
          </p:cNvSpPr>
          <p:nvPr>
            <p:ph idx="1"/>
          </p:nvPr>
        </p:nvSpPr>
        <p:spPr>
          <a:xfrm>
            <a:off x="647700" y="2267585"/>
            <a:ext cx="10515600" cy="4351338"/>
          </a:xfrm>
        </p:spPr>
        <p:txBody>
          <a:bodyPr/>
          <a:p>
            <a:r>
              <a:rPr lang="zh-CN" altLang="en-US"/>
              <a:t>对象：无纹理的、表面规整的物体。论文的场景是堆叠的纸盒。</a:t>
            </a:r>
            <a:endParaRPr lang="zh-CN" altLang="en-US"/>
          </a:p>
          <a:p>
            <a:r>
              <a:rPr lang="zh-CN" altLang="en-US"/>
              <a:t>仅用深度图</a:t>
            </a:r>
            <a:endParaRPr lang="zh-CN" altLang="en-US"/>
          </a:p>
          <a:p>
            <a:r>
              <a:rPr lang="zh-CN" altLang="en-US"/>
              <a:t>执行器是双吸盘</a:t>
            </a:r>
            <a:endParaRPr lang="zh-CN" altLang="en-US"/>
          </a:p>
          <a:p>
            <a:r>
              <a:rPr lang="zh-CN" altLang="en-US"/>
              <a:t>通过网络判断哪一个吸盘动作</a:t>
            </a:r>
            <a:endParaRPr lang="zh-CN" altLang="en-US"/>
          </a:p>
          <a:p>
            <a:r>
              <a:rPr lang="zh-CN" altLang="en-US"/>
              <a:t>并且判断从一堆物体中，先对哪个物体进行动作</a:t>
            </a:r>
            <a:endParaRPr lang="zh-CN" altLang="en-US"/>
          </a:p>
        </p:txBody>
      </p:sp>
      <p:pic>
        <p:nvPicPr>
          <p:cNvPr id="4" name="图片 3"/>
          <p:cNvPicPr>
            <a:picLocks noChangeAspect="true"/>
          </p:cNvPicPr>
          <p:nvPr/>
        </p:nvPicPr>
        <p:blipFill>
          <a:blip r:embed="rId1"/>
          <a:stretch>
            <a:fillRect/>
          </a:stretch>
        </p:blipFill>
        <p:spPr>
          <a:xfrm>
            <a:off x="8056880" y="2066925"/>
            <a:ext cx="3106420" cy="4303395"/>
          </a:xfrm>
          <a:prstGeom prst="rect">
            <a:avLst/>
          </a:prstGeom>
        </p:spPr>
      </p:pic>
      <p:pic>
        <p:nvPicPr>
          <p:cNvPr id="5" name="图片 4"/>
          <p:cNvPicPr>
            <a:picLocks noChangeAspect="true"/>
          </p:cNvPicPr>
          <p:nvPr/>
        </p:nvPicPr>
        <p:blipFill>
          <a:blip r:embed="rId2"/>
          <a:stretch>
            <a:fillRect/>
          </a:stretch>
        </p:blipFill>
        <p:spPr>
          <a:xfrm>
            <a:off x="9550400" y="927100"/>
            <a:ext cx="1265555" cy="437515"/>
          </a:xfrm>
          <a:prstGeom prst="rect">
            <a:avLst/>
          </a:prstGeom>
        </p:spPr>
      </p:pic>
      <p:pic>
        <p:nvPicPr>
          <p:cNvPr id="6" name="图片 5"/>
          <p:cNvPicPr>
            <a:picLocks noChangeAspect="true"/>
          </p:cNvPicPr>
          <p:nvPr/>
        </p:nvPicPr>
        <p:blipFill>
          <a:blip r:embed="rId3"/>
          <a:stretch>
            <a:fillRect/>
          </a:stretch>
        </p:blipFill>
        <p:spPr>
          <a:xfrm>
            <a:off x="774700" y="1245870"/>
            <a:ext cx="5231130" cy="5797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sym typeface="+mn-ea"/>
              </a:rPr>
              <a:t>Depth Image–Based Deep Learning of Grasp</a:t>
            </a:r>
            <a:r>
              <a:rPr lang="en-US" altLang="zh-CN">
                <a:sym typeface="+mn-ea"/>
              </a:rPr>
              <a:t> </a:t>
            </a:r>
            <a:r>
              <a:rPr lang="zh-CN" altLang="en-US">
                <a:sym typeface="+mn-ea"/>
              </a:rPr>
              <a:t>Planning for Textureless Planar-Faced Objects in</a:t>
            </a:r>
            <a:r>
              <a:rPr lang="en-US" altLang="zh-CN">
                <a:sym typeface="+mn-ea"/>
              </a:rPr>
              <a:t> </a:t>
            </a:r>
            <a:r>
              <a:rPr lang="zh-CN" altLang="en-US">
                <a:sym typeface="+mn-ea"/>
              </a:rPr>
              <a:t>Vision-Guided Robotic Bin-Picking</a:t>
            </a:r>
            <a:br>
              <a:rPr lang="zh-CN" altLang="en-US"/>
            </a:br>
            <a:endParaRPr lang="zh-CN" altLang="en-US"/>
          </a:p>
        </p:txBody>
      </p:sp>
      <p:pic>
        <p:nvPicPr>
          <p:cNvPr id="5" name="内容占位符 4"/>
          <p:cNvPicPr>
            <a:picLocks noChangeAspect="true"/>
          </p:cNvPicPr>
          <p:nvPr>
            <p:ph idx="1"/>
          </p:nvPr>
        </p:nvPicPr>
        <p:blipFill>
          <a:blip r:embed="rId1"/>
          <a:stretch>
            <a:fillRect/>
          </a:stretch>
        </p:blipFill>
        <p:spPr>
          <a:xfrm>
            <a:off x="1887220" y="1278255"/>
            <a:ext cx="8535035" cy="51822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Depth Image–Based Deep Learning of Grasp</a:t>
            </a:r>
            <a:r>
              <a:rPr lang="en-US" altLang="zh-CN">
                <a:sym typeface="+mn-ea"/>
              </a:rPr>
              <a:t> </a:t>
            </a:r>
            <a:r>
              <a:rPr lang="zh-CN" altLang="en-US">
                <a:sym typeface="+mn-ea"/>
              </a:rPr>
              <a:t>Planning for Textureless Planar-Faced Objects in</a:t>
            </a:r>
            <a:r>
              <a:rPr lang="en-US" altLang="zh-CN">
                <a:sym typeface="+mn-ea"/>
              </a:rPr>
              <a:t> </a:t>
            </a:r>
            <a:r>
              <a:rPr lang="zh-CN" altLang="en-US">
                <a:sym typeface="+mn-ea"/>
              </a:rPr>
              <a:t>Vision-Guided Robotic Bin-Picking</a:t>
            </a:r>
            <a:br>
              <a:rPr lang="zh-CN" altLang="en-US">
                <a:sym typeface="+mn-ea"/>
              </a:rPr>
            </a:br>
            <a:br>
              <a:rPr lang="zh-CN" altLang="en-US"/>
            </a:br>
            <a:endParaRPr lang="zh-CN" altLang="en-US"/>
          </a:p>
        </p:txBody>
      </p:sp>
      <p:sp>
        <p:nvSpPr>
          <p:cNvPr id="3" name="内容占位符 2"/>
          <p:cNvSpPr>
            <a:spLocks noGrp="true"/>
          </p:cNvSpPr>
          <p:nvPr>
            <p:ph idx="1"/>
          </p:nvPr>
        </p:nvSpPr>
        <p:spPr/>
        <p:txBody>
          <a:bodyPr/>
          <a:p>
            <a:r>
              <a:rPr lang="zh-CN" altLang="en-US"/>
              <a:t>从网络预测得到的抓取位置，为每个抓取点打分；得分越高的点应该优先抓取</a:t>
            </a:r>
            <a:endParaRPr lang="zh-CN" altLang="en-US"/>
          </a:p>
          <a:p>
            <a:endParaRPr lang="zh-CN" altLang="en-US"/>
          </a:p>
          <a:p>
            <a:r>
              <a:rPr lang="zh-CN" altLang="en-US"/>
              <a:t>具体打分的原则是：</a:t>
            </a:r>
            <a:endParaRPr lang="zh-CN" altLang="en-US"/>
          </a:p>
          <a:p>
            <a:pPr lvl="1"/>
            <a:r>
              <a:rPr lang="zh-CN" altLang="en-US" sz="1800"/>
              <a:t>考虑抓取点和指定原点的距离；</a:t>
            </a:r>
            <a:endParaRPr lang="zh-CN" altLang="en-US" sz="1800"/>
          </a:p>
          <a:p>
            <a:pPr lvl="1"/>
            <a:r>
              <a:rPr lang="zh-CN" altLang="en-US" sz="1800"/>
              <a:t>考虑抓取点的法向量和相机</a:t>
            </a:r>
            <a:r>
              <a:rPr lang="en-US" altLang="zh-CN" sz="1800"/>
              <a:t>z</a:t>
            </a:r>
            <a:r>
              <a:rPr lang="zh-CN" altLang="en-US" sz="1800"/>
              <a:t>轴之间的夹角。</a:t>
            </a:r>
            <a:endParaRPr lang="zh-CN" altLang="en-US"/>
          </a:p>
          <a:p>
            <a:pPr lvl="1"/>
            <a:endParaRPr lang="zh-CN" altLang="en-US"/>
          </a:p>
        </p:txBody>
      </p:sp>
      <p:pic>
        <p:nvPicPr>
          <p:cNvPr id="5" name="图片 4"/>
          <p:cNvPicPr>
            <a:picLocks noChangeAspect="true"/>
          </p:cNvPicPr>
          <p:nvPr/>
        </p:nvPicPr>
        <p:blipFill>
          <a:blip r:embed="rId1"/>
          <a:stretch>
            <a:fillRect/>
          </a:stretch>
        </p:blipFill>
        <p:spPr>
          <a:xfrm>
            <a:off x="6000750" y="2411095"/>
            <a:ext cx="5162550" cy="2562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Depth Image–Based Deep Learning of Grasp</a:t>
            </a:r>
            <a:r>
              <a:rPr lang="en-US" altLang="zh-CN">
                <a:sym typeface="+mn-ea"/>
              </a:rPr>
              <a:t> </a:t>
            </a:r>
            <a:r>
              <a:rPr lang="zh-CN" altLang="en-US">
                <a:sym typeface="+mn-ea"/>
              </a:rPr>
              <a:t>Planning for Textureless Planar-Faced Objects in</a:t>
            </a:r>
            <a:r>
              <a:rPr lang="en-US" altLang="zh-CN">
                <a:sym typeface="+mn-ea"/>
              </a:rPr>
              <a:t> </a:t>
            </a:r>
            <a:r>
              <a:rPr lang="zh-CN" altLang="en-US">
                <a:sym typeface="+mn-ea"/>
              </a:rPr>
              <a:t>Vision-Guided Robotic Bin-Picking</a:t>
            </a:r>
            <a:br>
              <a:rPr lang="zh-CN" altLang="en-US">
                <a:sym typeface="+mn-ea"/>
              </a:rPr>
            </a:br>
            <a:br>
              <a:rPr lang="zh-CN" altLang="en-US">
                <a:sym typeface="+mn-ea"/>
              </a:rPr>
            </a:br>
            <a:endParaRPr lang="zh-CN" altLang="en-US"/>
          </a:p>
        </p:txBody>
      </p:sp>
      <p:pic>
        <p:nvPicPr>
          <p:cNvPr id="4" name="内容占位符 3"/>
          <p:cNvPicPr>
            <a:picLocks noChangeAspect="true"/>
          </p:cNvPicPr>
          <p:nvPr>
            <p:ph idx="1"/>
          </p:nvPr>
        </p:nvPicPr>
        <p:blipFill>
          <a:blip r:embed="rId1"/>
          <a:stretch>
            <a:fillRect/>
          </a:stretch>
        </p:blipFill>
        <p:spPr>
          <a:xfrm>
            <a:off x="1666875" y="1822450"/>
            <a:ext cx="8858250" cy="3771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a:bodyPr>
          <a:p>
            <a:r>
              <a:rPr lang="zh-CN" altLang="en-US">
                <a:sym typeface="+mn-ea"/>
              </a:rPr>
              <a:t>Depth Image–Based Deep Learning of Grasp</a:t>
            </a:r>
            <a:r>
              <a:rPr lang="en-US" altLang="zh-CN">
                <a:sym typeface="+mn-ea"/>
              </a:rPr>
              <a:t> </a:t>
            </a:r>
            <a:r>
              <a:rPr lang="zh-CN" altLang="en-US">
                <a:sym typeface="+mn-ea"/>
              </a:rPr>
              <a:t>Planning for Textureless Planar-Faced Objects in</a:t>
            </a:r>
            <a:r>
              <a:rPr lang="en-US" altLang="zh-CN">
                <a:sym typeface="+mn-ea"/>
              </a:rPr>
              <a:t> </a:t>
            </a:r>
            <a:r>
              <a:rPr lang="zh-CN" altLang="en-US">
                <a:sym typeface="+mn-ea"/>
              </a:rPr>
              <a:t>Vision-Guided Robotic Bin-Picking</a:t>
            </a:r>
            <a:endParaRPr lang="zh-CN" altLang="en-US"/>
          </a:p>
        </p:txBody>
      </p:sp>
      <p:sp>
        <p:nvSpPr>
          <p:cNvPr id="3" name="内容占位符 2"/>
          <p:cNvSpPr>
            <a:spLocks noGrp="true"/>
          </p:cNvSpPr>
          <p:nvPr>
            <p:ph idx="1"/>
          </p:nvPr>
        </p:nvSpPr>
        <p:spPr/>
        <p:txBody>
          <a:bodyPr/>
          <a:p>
            <a:r>
              <a:rPr lang="zh-CN" altLang="en-US"/>
              <a:t>数据集：使用全合成数据集训练，再真实物体上验证和测试</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可见表面的中点作为抓取点</a:t>
            </a:r>
            <a:endParaRPr lang="zh-CN" altLang="en-US"/>
          </a:p>
        </p:txBody>
      </p:sp>
      <p:pic>
        <p:nvPicPr>
          <p:cNvPr id="4" name="图片 3"/>
          <p:cNvPicPr>
            <a:picLocks noChangeAspect="true"/>
          </p:cNvPicPr>
          <p:nvPr/>
        </p:nvPicPr>
        <p:blipFill>
          <a:blip r:embed="rId1"/>
          <a:stretch>
            <a:fillRect/>
          </a:stretch>
        </p:blipFill>
        <p:spPr>
          <a:xfrm>
            <a:off x="220345" y="2246630"/>
            <a:ext cx="4769485" cy="2659380"/>
          </a:xfrm>
          <a:prstGeom prst="rect">
            <a:avLst/>
          </a:prstGeom>
        </p:spPr>
      </p:pic>
      <p:pic>
        <p:nvPicPr>
          <p:cNvPr id="5" name="图片 4"/>
          <p:cNvPicPr>
            <a:picLocks noChangeAspect="true"/>
          </p:cNvPicPr>
          <p:nvPr/>
        </p:nvPicPr>
        <p:blipFill>
          <a:blip r:embed="rId2"/>
          <a:stretch>
            <a:fillRect/>
          </a:stretch>
        </p:blipFill>
        <p:spPr>
          <a:xfrm>
            <a:off x="9074150" y="1754505"/>
            <a:ext cx="2877820" cy="4208145"/>
          </a:xfrm>
          <a:prstGeom prst="rect">
            <a:avLst/>
          </a:prstGeom>
        </p:spPr>
      </p:pic>
      <p:pic>
        <p:nvPicPr>
          <p:cNvPr id="6" name="图片 5"/>
          <p:cNvPicPr>
            <a:picLocks noChangeAspect="true"/>
          </p:cNvPicPr>
          <p:nvPr/>
        </p:nvPicPr>
        <p:blipFill>
          <a:blip r:embed="rId3"/>
          <a:stretch>
            <a:fillRect/>
          </a:stretch>
        </p:blipFill>
        <p:spPr>
          <a:xfrm>
            <a:off x="5195570" y="2246630"/>
            <a:ext cx="3721735" cy="26600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讨论</a:t>
            </a:r>
            <a:endParaRPr lang="zh-CN" altLang="en-US"/>
          </a:p>
        </p:txBody>
      </p:sp>
      <p:sp>
        <p:nvSpPr>
          <p:cNvPr id="3" name="内容占位符 2"/>
          <p:cNvSpPr>
            <a:spLocks noGrp="true"/>
          </p:cNvSpPr>
          <p:nvPr>
            <p:ph idx="1"/>
          </p:nvPr>
        </p:nvSpPr>
        <p:spPr/>
        <p:txBody>
          <a:bodyPr/>
          <a:p>
            <a:r>
              <a:rPr lang="zh-CN" altLang="en-US"/>
              <a:t>数据集采集</a:t>
            </a:r>
            <a:endParaRPr lang="zh-CN" altLang="en-US"/>
          </a:p>
          <a:p>
            <a:r>
              <a:rPr lang="zh-CN" altLang="en-US"/>
              <a:t>执行器吸盘</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endParaRPr lang="zh-CN" altLang="en-US"/>
          </a:p>
        </p:txBody>
      </p:sp>
      <p:pic>
        <p:nvPicPr>
          <p:cNvPr id="4" name="内容占位符 3" descr="界面1"/>
          <p:cNvPicPr>
            <a:picLocks noChangeAspect="true"/>
          </p:cNvPicPr>
          <p:nvPr>
            <p:ph idx="1"/>
          </p:nvPr>
        </p:nvPicPr>
        <p:blipFill>
          <a:blip r:embed="rId1"/>
          <a:stretch>
            <a:fillRect/>
          </a:stretch>
        </p:blipFill>
        <p:spPr>
          <a:xfrm>
            <a:off x="760095" y="451485"/>
            <a:ext cx="4652631" cy="2880000"/>
          </a:xfrm>
          <a:prstGeom prst="rect">
            <a:avLst/>
          </a:prstGeom>
        </p:spPr>
      </p:pic>
      <p:pic>
        <p:nvPicPr>
          <p:cNvPr id="5" name="图片 4" descr="界面2"/>
          <p:cNvPicPr>
            <a:picLocks noChangeAspect="true"/>
          </p:cNvPicPr>
          <p:nvPr/>
        </p:nvPicPr>
        <p:blipFill>
          <a:blip r:embed="rId2"/>
          <a:stretch>
            <a:fillRect/>
          </a:stretch>
        </p:blipFill>
        <p:spPr>
          <a:xfrm>
            <a:off x="3143885" y="3399790"/>
            <a:ext cx="4653061" cy="2880000"/>
          </a:xfrm>
          <a:prstGeom prst="rect">
            <a:avLst/>
          </a:prstGeom>
        </p:spPr>
      </p:pic>
      <p:pic>
        <p:nvPicPr>
          <p:cNvPr id="6" name="图片 5" descr="界面3"/>
          <p:cNvPicPr>
            <a:picLocks noChangeAspect="true"/>
          </p:cNvPicPr>
          <p:nvPr/>
        </p:nvPicPr>
        <p:blipFill>
          <a:blip r:embed="rId3"/>
          <a:stretch>
            <a:fillRect/>
          </a:stretch>
        </p:blipFill>
        <p:spPr>
          <a:xfrm>
            <a:off x="5412740" y="451485"/>
            <a:ext cx="4653061" cy="288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t>Robotic Pick-and-Place of Novel Objects</a:t>
            </a:r>
            <a:r>
              <a:rPr lang="en-US" altLang="zh-CN"/>
              <a:t> </a:t>
            </a:r>
            <a:r>
              <a:rPr lang="zh-CN" altLang="en-US"/>
              <a:t>in Clutter with Multi-Affordance Grasping</a:t>
            </a:r>
            <a:r>
              <a:rPr lang="en-US" altLang="zh-CN"/>
              <a:t> </a:t>
            </a:r>
            <a:r>
              <a:rPr lang="zh-CN" altLang="en-US"/>
              <a:t>and Cross-Domain Image Matching</a:t>
            </a:r>
            <a:endParaRPr lang="zh-CN" altLang="en-US"/>
          </a:p>
        </p:txBody>
      </p:sp>
      <p:sp>
        <p:nvSpPr>
          <p:cNvPr id="3" name="内容占位符 2"/>
          <p:cNvSpPr>
            <a:spLocks noGrp="true"/>
          </p:cNvSpPr>
          <p:nvPr>
            <p:ph idx="1"/>
          </p:nvPr>
        </p:nvSpPr>
        <p:spPr/>
        <p:txBody>
          <a:bodyPr/>
          <a:p>
            <a:r>
              <a:rPr lang="en-US" altLang="zh-CN"/>
              <a:t>MIT-Princeton Team system that took 1st place in the stowing task at the 2017 Amazon Robotics Challenge.</a:t>
            </a:r>
            <a:endParaRPr lang="en-US" altLang="zh-CN"/>
          </a:p>
          <a:p>
            <a:endParaRPr lang="en-US" altLang="zh-CN"/>
          </a:p>
        </p:txBody>
      </p:sp>
      <p:pic>
        <p:nvPicPr>
          <p:cNvPr id="4" name="图片 3"/>
          <p:cNvPicPr>
            <a:picLocks noChangeAspect="true"/>
          </p:cNvPicPr>
          <p:nvPr/>
        </p:nvPicPr>
        <p:blipFill>
          <a:blip r:embed="rId1"/>
          <a:stretch>
            <a:fillRect/>
          </a:stretch>
        </p:blipFill>
        <p:spPr>
          <a:xfrm>
            <a:off x="7237095" y="2393950"/>
            <a:ext cx="4028440" cy="3979545"/>
          </a:xfrm>
          <a:prstGeom prst="rect">
            <a:avLst/>
          </a:prstGeom>
        </p:spPr>
      </p:pic>
      <p:pic>
        <p:nvPicPr>
          <p:cNvPr id="5" name="图片 4"/>
          <p:cNvPicPr>
            <a:picLocks noChangeAspect="true"/>
          </p:cNvPicPr>
          <p:nvPr/>
        </p:nvPicPr>
        <p:blipFill>
          <a:blip r:embed="rId2"/>
          <a:stretch>
            <a:fillRect/>
          </a:stretch>
        </p:blipFill>
        <p:spPr>
          <a:xfrm>
            <a:off x="2458085" y="2393950"/>
            <a:ext cx="4599940" cy="40563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br>
            <a:endParaRPr lang="zh-CN" altLang="en-US"/>
          </a:p>
        </p:txBody>
      </p:sp>
      <p:sp>
        <p:nvSpPr>
          <p:cNvPr id="3" name="内容占位符 2"/>
          <p:cNvSpPr>
            <a:spLocks noGrp="true"/>
          </p:cNvSpPr>
          <p:nvPr>
            <p:ph idx="1"/>
          </p:nvPr>
        </p:nvSpPr>
        <p:spPr/>
        <p:txBody>
          <a:bodyPr/>
          <a:p>
            <a:r>
              <a:rPr lang="zh-CN" altLang="en-US"/>
              <a:t>抓取的方案：既有夹具又有吸盘</a:t>
            </a:r>
            <a:endParaRPr lang="zh-CN" altLang="en-US"/>
          </a:p>
          <a:p>
            <a:r>
              <a:rPr lang="zh-CN" altLang="en-US"/>
              <a:t>吸盘部分：仅做两个动作的区分。</a:t>
            </a:r>
            <a:endParaRPr lang="zh-CN" altLang="en-US"/>
          </a:p>
          <a:p>
            <a:endParaRPr lang="zh-CN" altLang="en-US"/>
          </a:p>
        </p:txBody>
      </p:sp>
      <p:pic>
        <p:nvPicPr>
          <p:cNvPr id="4" name="图片 3"/>
          <p:cNvPicPr>
            <a:picLocks noChangeAspect="true"/>
          </p:cNvPicPr>
          <p:nvPr/>
        </p:nvPicPr>
        <p:blipFill>
          <a:blip r:embed="rId1"/>
          <a:stretch>
            <a:fillRect/>
          </a:stretch>
        </p:blipFill>
        <p:spPr>
          <a:xfrm>
            <a:off x="6098540" y="1824990"/>
            <a:ext cx="5110480" cy="3361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sym typeface="+mn-ea"/>
              </a:rPr>
            </a:br>
            <a:br>
              <a:rPr lang="zh-CN" altLang="en-US"/>
            </a:br>
            <a:endParaRPr lang="zh-CN" altLang="en-US"/>
          </a:p>
        </p:txBody>
      </p:sp>
      <p:sp>
        <p:nvSpPr>
          <p:cNvPr id="3" name="内容占位符 2"/>
          <p:cNvSpPr>
            <a:spLocks noGrp="true"/>
          </p:cNvSpPr>
          <p:nvPr>
            <p:ph idx="1"/>
          </p:nvPr>
        </p:nvSpPr>
        <p:spPr/>
        <p:txBody>
          <a:bodyPr/>
          <a:p>
            <a:r>
              <a:rPr lang="zh-CN" altLang="en-US"/>
              <a:t>数据集</a:t>
            </a:r>
            <a:endParaRPr lang="zh-CN" altLang="en-US"/>
          </a:p>
          <a:p>
            <a:r>
              <a:rPr lang="zh-CN" altLang="en-US"/>
              <a:t>提供了图片数量为</a:t>
            </a:r>
            <a:r>
              <a:rPr lang="en-US" altLang="zh-CN"/>
              <a:t>1800+</a:t>
            </a:r>
            <a:r>
              <a:rPr lang="zh-CN" altLang="en-US"/>
              <a:t>的数据集</a:t>
            </a:r>
            <a:endParaRPr lang="zh-CN" altLang="en-US"/>
          </a:p>
          <a:p>
            <a:r>
              <a:rPr lang="zh-CN" altLang="en-US"/>
              <a:t>数据集中是像素级的分类标签：分为可以吸取、不可吸取、未标注三类。</a:t>
            </a:r>
            <a:endParaRPr lang="zh-CN" altLang="en-US"/>
          </a:p>
        </p:txBody>
      </p:sp>
      <p:pic>
        <p:nvPicPr>
          <p:cNvPr id="4" name="图片 3"/>
          <p:cNvPicPr>
            <a:picLocks noChangeAspect="true"/>
          </p:cNvPicPr>
          <p:nvPr/>
        </p:nvPicPr>
        <p:blipFill>
          <a:blip r:embed="rId1"/>
          <a:stretch>
            <a:fillRect/>
          </a:stretch>
        </p:blipFill>
        <p:spPr>
          <a:xfrm>
            <a:off x="6369685" y="3173730"/>
            <a:ext cx="4253230" cy="3194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sym typeface="+mn-ea"/>
              </a:rPr>
            </a:br>
            <a:br>
              <a:rPr lang="zh-CN" altLang="en-US">
                <a:sym typeface="+mn-ea"/>
              </a:rPr>
            </a:br>
            <a:br>
              <a:rPr lang="zh-CN" altLang="en-US"/>
            </a:br>
            <a:endParaRPr lang="zh-CN" altLang="en-US"/>
          </a:p>
        </p:txBody>
      </p:sp>
      <p:sp>
        <p:nvSpPr>
          <p:cNvPr id="3" name="内容占位符 2"/>
          <p:cNvSpPr>
            <a:spLocks noGrp="true"/>
          </p:cNvSpPr>
          <p:nvPr>
            <p:ph idx="1"/>
          </p:nvPr>
        </p:nvSpPr>
        <p:spPr/>
        <p:txBody>
          <a:bodyPr/>
          <a:p>
            <a:r>
              <a:rPr lang="zh-CN" altLang="en-US"/>
              <a:t>网络</a:t>
            </a:r>
            <a:endParaRPr lang="zh-CN" altLang="en-US"/>
          </a:p>
          <a:p>
            <a:r>
              <a:rPr lang="zh-CN" altLang="en-US"/>
              <a:t>预训练的</a:t>
            </a:r>
            <a:r>
              <a:rPr lang="en-US" altLang="zh-CN"/>
              <a:t>Resnet101</a:t>
            </a:r>
            <a:r>
              <a:rPr lang="zh-CN" altLang="en-US"/>
              <a:t>作为主干，加入上采样将输出尺寸恢复成输入尺寸。</a:t>
            </a:r>
            <a:endParaRPr lang="zh-CN" altLang="en-US"/>
          </a:p>
        </p:txBody>
      </p:sp>
      <p:pic>
        <p:nvPicPr>
          <p:cNvPr id="4" name="图片 3"/>
          <p:cNvPicPr>
            <a:picLocks noChangeAspect="true"/>
          </p:cNvPicPr>
          <p:nvPr/>
        </p:nvPicPr>
        <p:blipFill>
          <a:blip r:embed="rId1"/>
          <a:stretch>
            <a:fillRect/>
          </a:stretch>
        </p:blipFill>
        <p:spPr>
          <a:xfrm>
            <a:off x="647700" y="2933700"/>
            <a:ext cx="11128375" cy="2136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endParaRPr lang="zh-CN" altLang="en-US"/>
          </a:p>
        </p:txBody>
      </p:sp>
      <p:sp>
        <p:nvSpPr>
          <p:cNvPr id="3" name="内容占位符 2"/>
          <p:cNvSpPr>
            <a:spLocks noGrp="true"/>
          </p:cNvSpPr>
          <p:nvPr>
            <p:ph idx="1"/>
          </p:nvPr>
        </p:nvSpPr>
        <p:spPr/>
        <p:txBody>
          <a:bodyPr/>
          <a:p>
            <a:r>
              <a:rPr lang="zh-CN" altLang="en-US">
                <a:sym typeface="+mn-ea"/>
              </a:rPr>
              <a:t>从</a:t>
            </a:r>
            <a:r>
              <a:rPr lang="en-US" altLang="zh-CN">
                <a:sym typeface="+mn-ea"/>
              </a:rPr>
              <a:t>affordances</a:t>
            </a:r>
            <a:r>
              <a:rPr lang="zh-CN" altLang="en-US">
                <a:sym typeface="+mn-ea"/>
              </a:rPr>
              <a:t>中求出需要抓取的位置</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t>先从网络得到</a:t>
            </a:r>
            <a:r>
              <a:rPr lang="en-US" altLang="zh-CN"/>
              <a:t>affordances</a:t>
            </a:r>
            <a:r>
              <a:rPr lang="zh-CN" altLang="en-US"/>
              <a:t>，然后将</a:t>
            </a:r>
            <a:r>
              <a:rPr lang="en-US" altLang="zh-CN"/>
              <a:t>affordances</a:t>
            </a:r>
            <a:r>
              <a:rPr lang="zh-CN" altLang="en-US"/>
              <a:t>中值最大的位置的</a:t>
            </a:r>
            <a:r>
              <a:rPr lang="zh-CN" altLang="en-US" b="1"/>
              <a:t>法向量</a:t>
            </a:r>
            <a:r>
              <a:rPr lang="zh-CN" altLang="en-US"/>
              <a:t>求出来，然后再根据该位置的表面法向量确定是从上往下吸取还是从侧面吸取</a:t>
            </a:r>
            <a:endParaRPr lang="zh-CN" altLang="en-US"/>
          </a:p>
        </p:txBody>
      </p:sp>
      <p:pic>
        <p:nvPicPr>
          <p:cNvPr id="4" name="图片 3"/>
          <p:cNvPicPr>
            <a:picLocks noChangeAspect="true"/>
          </p:cNvPicPr>
          <p:nvPr/>
        </p:nvPicPr>
        <p:blipFill>
          <a:blip r:embed="rId1"/>
          <a:stretch>
            <a:fillRect/>
          </a:stretch>
        </p:blipFill>
        <p:spPr>
          <a:xfrm>
            <a:off x="832485" y="2384425"/>
            <a:ext cx="9686925" cy="838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br>
            <a:endParaRPr lang="zh-CN" altLang="en-US"/>
          </a:p>
        </p:txBody>
      </p:sp>
      <p:sp>
        <p:nvSpPr>
          <p:cNvPr id="8" name="内容占位符 7"/>
          <p:cNvSpPr/>
          <p:nvPr>
            <p:ph idx="1"/>
          </p:nvPr>
        </p:nvSpPr>
        <p:spPr/>
        <p:txBody>
          <a:bodyPr/>
          <a:p>
            <a:r>
              <a:rPr lang="zh-CN" altLang="en-US">
                <a:hlinkClick r:id="rId1" action="ppaction://hlinkfile"/>
              </a:rPr>
              <a:t>https://vision.princeton.edu/projects/2017/arc/</a:t>
            </a:r>
            <a:endParaRPr lang="zh-CN" altLang="en-US"/>
          </a:p>
        </p:txBody>
      </p:sp>
      <p:pic>
        <p:nvPicPr>
          <p:cNvPr id="9" name="图片 8" descr="example-06"/>
          <p:cNvPicPr>
            <a:picLocks noChangeAspect="true"/>
          </p:cNvPicPr>
          <p:nvPr/>
        </p:nvPicPr>
        <p:blipFill>
          <a:blip r:embed="rId2"/>
          <a:stretch>
            <a:fillRect/>
          </a:stretch>
        </p:blipFill>
        <p:spPr>
          <a:xfrm>
            <a:off x="5182870" y="2585720"/>
            <a:ext cx="2667000" cy="2381250"/>
          </a:xfrm>
          <a:prstGeom prst="rect">
            <a:avLst/>
          </a:prstGeom>
        </p:spPr>
      </p:pic>
      <p:pic>
        <p:nvPicPr>
          <p:cNvPr id="10" name="图片 9" descr="example-07"/>
          <p:cNvPicPr>
            <a:picLocks noChangeAspect="true"/>
          </p:cNvPicPr>
          <p:nvPr/>
        </p:nvPicPr>
        <p:blipFill>
          <a:blip r:embed="rId3"/>
          <a:stretch>
            <a:fillRect/>
          </a:stretch>
        </p:blipFill>
        <p:spPr>
          <a:xfrm>
            <a:off x="2027555" y="2585720"/>
            <a:ext cx="2667000" cy="2381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sym typeface="+mn-ea"/>
              </a:rPr>
            </a:br>
            <a:br>
              <a:rPr lang="zh-CN" altLang="en-US"/>
            </a:br>
            <a:endParaRPr lang="zh-CN" altLang="en-US"/>
          </a:p>
        </p:txBody>
      </p:sp>
      <p:pic>
        <p:nvPicPr>
          <p:cNvPr id="4" name="内容占位符 3"/>
          <p:cNvPicPr>
            <a:picLocks noChangeAspect="true"/>
          </p:cNvPicPr>
          <p:nvPr>
            <p:ph idx="1"/>
          </p:nvPr>
        </p:nvPicPr>
        <p:blipFill>
          <a:blip r:embed="rId1"/>
          <a:stretch>
            <a:fillRect/>
          </a:stretch>
        </p:blipFill>
        <p:spPr>
          <a:xfrm>
            <a:off x="917575" y="2564130"/>
            <a:ext cx="4723765" cy="903605"/>
          </a:xfrm>
          <a:prstGeom prst="rect">
            <a:avLst/>
          </a:prstGeom>
        </p:spPr>
      </p:pic>
      <p:pic>
        <p:nvPicPr>
          <p:cNvPr id="5" name="图片 4"/>
          <p:cNvPicPr>
            <a:picLocks noChangeAspect="true"/>
          </p:cNvPicPr>
          <p:nvPr/>
        </p:nvPicPr>
        <p:blipFill>
          <a:blip r:embed="rId2"/>
          <a:stretch>
            <a:fillRect/>
          </a:stretch>
        </p:blipFill>
        <p:spPr>
          <a:xfrm>
            <a:off x="6830695" y="1938655"/>
            <a:ext cx="3651250" cy="3850640"/>
          </a:xfrm>
          <a:prstGeom prst="rect">
            <a:avLst/>
          </a:prstGeom>
        </p:spPr>
      </p:pic>
      <p:sp>
        <p:nvSpPr>
          <p:cNvPr id="7" name="文本框 6"/>
          <p:cNvSpPr txBox="true"/>
          <p:nvPr/>
        </p:nvSpPr>
        <p:spPr>
          <a:xfrm>
            <a:off x="810260" y="1767840"/>
            <a:ext cx="4709160" cy="368300"/>
          </a:xfrm>
          <a:prstGeom prst="rect">
            <a:avLst/>
          </a:prstGeom>
          <a:noFill/>
        </p:spPr>
        <p:txBody>
          <a:bodyPr wrap="square" rtlCol="0">
            <a:spAutoFit/>
          </a:bodyPr>
          <a:p>
            <a:r>
              <a:rPr lang="zh-CN" altLang="en-US"/>
              <a:t>论文实验结果</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normAutofit fontScale="90000"/>
          </a:bodyPr>
          <a:p>
            <a:r>
              <a:rPr lang="zh-CN" altLang="en-US">
                <a:sym typeface="+mn-ea"/>
              </a:rPr>
              <a:t>Robotic Pick-and-Place of Novel Objects</a:t>
            </a:r>
            <a:r>
              <a:rPr lang="en-US" altLang="zh-CN">
                <a:sym typeface="+mn-ea"/>
              </a:rPr>
              <a:t> </a:t>
            </a:r>
            <a:r>
              <a:rPr lang="zh-CN" altLang="en-US">
                <a:sym typeface="+mn-ea"/>
              </a:rPr>
              <a:t>in Clutter with Multi-Affordance Grasping</a:t>
            </a:r>
            <a:r>
              <a:rPr lang="en-US" altLang="zh-CN">
                <a:sym typeface="+mn-ea"/>
              </a:rPr>
              <a:t> </a:t>
            </a:r>
            <a:r>
              <a:rPr lang="zh-CN" altLang="en-US">
                <a:sym typeface="+mn-ea"/>
              </a:rPr>
              <a:t>and Cross-Domain Image Matching</a:t>
            </a:r>
            <a:br>
              <a:rPr lang="zh-CN" altLang="en-US">
                <a:sym typeface="+mn-ea"/>
              </a:rPr>
            </a:br>
            <a:br>
              <a:rPr lang="zh-CN" altLang="en-US"/>
            </a:br>
            <a:endParaRPr lang="zh-CN" altLang="en-US"/>
          </a:p>
        </p:txBody>
      </p:sp>
      <p:sp>
        <p:nvSpPr>
          <p:cNvPr id="3" name="内容占位符 2"/>
          <p:cNvSpPr>
            <a:spLocks noGrp="true"/>
          </p:cNvSpPr>
          <p:nvPr>
            <p:ph idx="1"/>
          </p:nvPr>
        </p:nvSpPr>
        <p:spPr/>
        <p:txBody>
          <a:bodyPr/>
          <a:p>
            <a:r>
              <a:rPr lang="zh-CN" altLang="en-US"/>
              <a:t>复现情况</a:t>
            </a:r>
            <a:endParaRPr lang="zh-CN" altLang="en-US"/>
          </a:p>
          <a:p>
            <a:r>
              <a:rPr lang="zh-CN" altLang="en-US"/>
              <a:t>用了三个不同的</a:t>
            </a:r>
            <a:r>
              <a:rPr lang="en-US" altLang="zh-CN"/>
              <a:t>resnet</a:t>
            </a:r>
            <a:r>
              <a:rPr lang="zh-CN" altLang="en-US"/>
              <a:t>主干网络</a:t>
            </a:r>
            <a:endParaRPr lang="zh-CN" altLang="en-US"/>
          </a:p>
          <a:p>
            <a:endParaRPr lang="zh-CN" altLang="en-US"/>
          </a:p>
        </p:txBody>
      </p:sp>
      <p:pic>
        <p:nvPicPr>
          <p:cNvPr id="4" name="图片 3"/>
          <p:cNvPicPr>
            <a:picLocks noChangeAspect="true"/>
          </p:cNvPicPr>
          <p:nvPr/>
        </p:nvPicPr>
        <p:blipFill>
          <a:blip r:embed="rId1"/>
          <a:stretch>
            <a:fillRect/>
          </a:stretch>
        </p:blipFill>
        <p:spPr>
          <a:xfrm>
            <a:off x="1040765" y="3237865"/>
            <a:ext cx="9729470" cy="99758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2391</Words>
  <Application>WPS 演示</Application>
  <PresentationFormat>宽屏</PresentationFormat>
  <Paragraphs>96</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Times New Roman</vt:lpstr>
      <vt:lpstr>Arial Black</vt:lpstr>
      <vt:lpstr>微软雅黑</vt:lpstr>
      <vt:lpstr>黑体</vt:lpstr>
      <vt:lpstr>Arial Unicode MS</vt:lpstr>
      <vt:lpstr>OpenSymbol</vt:lpstr>
      <vt:lpstr>Office 主题​​</vt:lpstr>
      <vt:lpstr>组会分享</vt:lpstr>
      <vt:lpstr>Robotic Pick-and-Place of Novel Objects in Clutter with Multi-Affordance Grasping and Cross-Domain Image Matching</vt:lpstr>
      <vt:lpstr>Robotic Pick-and-Place of Novel Objects in Clutter with Multi-Affordance Grasping and Cross-Domain Image Matching </vt:lpstr>
      <vt:lpstr>Robotic Pick-and-Place of Novel Objects in Clutter with Multi-Affordance Grasping and Cross-Domain Image Matching  </vt:lpstr>
      <vt:lpstr>Robotic Pick-and-Place of Novel Objects in Clutter with Multi-Affordance Grasping and Cross-Domain Image Matching   </vt:lpstr>
      <vt:lpstr>Robotic Pick-and-Place of Novel Objects in Clutter with Multi-Affordance Grasping and Cross-Domain Image Matching</vt:lpstr>
      <vt:lpstr>Robotic Pick-and-Place of Novel Objects in Clutter with Multi-Affordance Grasping and Cross-Domain Image Matching </vt:lpstr>
      <vt:lpstr>Robotic Pick-and-Place of Novel Objects in Clutter with Multi-Affordance Grasping and Cross-Domain Image Matching  </vt:lpstr>
      <vt:lpstr>Robotic Pick-and-Place of Novel Objects in Clutter with Multi-Affordance Grasping and Cross-Domain Image Matching  </vt:lpstr>
      <vt:lpstr>Robotic Pick-and-Place of Novel Objects in Clutter with Multi-Affordance Grasping and Cross-Domain Image Matching   </vt:lpstr>
      <vt:lpstr>Robotic Pick-and-Place of Novel Objects in Clutter with Multi-Affordance Grasping and Cross-Domain Image Matching</vt:lpstr>
      <vt:lpstr>PowerPoint 演示文稿</vt:lpstr>
      <vt:lpstr>Depth Image–Based Deep Learning of Grasp Planning for Textureless Planar-Faced Objects in Vision-Guided Robotic Bin-Picking</vt:lpstr>
      <vt:lpstr>Depth Image–Based Deep Learning of Grasp Planning for Textureless Planar-Faced Objects in Vision-Guided Robotic Bin-Picking </vt:lpstr>
      <vt:lpstr>Depth Image–Based Deep Learning of Grasp Planning for Textureless Planar-Faced Objects in Vision-Guided Robotic Bin-Picking  </vt:lpstr>
      <vt:lpstr>Depth Image–Based Deep Learning of Grasp Planning for Textureless Planar-Faced Objects in Vision-Guided Robotic Bin-Picking  </vt:lpstr>
      <vt:lpstr>Depth Image–Based Deep Learning of Grasp Planning for Textureless Planar-Faced Objects in Vision-Guided Robotic Bin-Picking</vt:lpstr>
      <vt:lpstr>讨论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dc:creator>
  <cp:lastModifiedBy>ryan</cp:lastModifiedBy>
  <cp:revision>86</cp:revision>
  <dcterms:created xsi:type="dcterms:W3CDTF">2021-03-24T01:58:43Z</dcterms:created>
  <dcterms:modified xsi:type="dcterms:W3CDTF">2021-03-24T01:58:43Z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2052-11.1.0.9719</vt:lpwstr>
  </property>
</Properties>
</file>